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5"/>
  </p:notesMasterIdLst>
  <p:handoutMasterIdLst>
    <p:handoutMasterId r:id="rId16"/>
  </p:handoutMasterIdLst>
  <p:sldIdLst>
    <p:sldId id="257" r:id="rId3"/>
    <p:sldId id="262" r:id="rId4"/>
    <p:sldId id="263" r:id="rId5"/>
    <p:sldId id="264" r:id="rId6"/>
    <p:sldId id="267" r:id="rId7"/>
    <p:sldId id="268" r:id="rId8"/>
    <p:sldId id="265" r:id="rId9"/>
    <p:sldId id="270" r:id="rId10"/>
    <p:sldId id="272" r:id="rId11"/>
    <p:sldId id="266" r:id="rId12"/>
    <p:sldId id="269" r:id="rId13"/>
    <p:sldId id="27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orient="horz" pos="2496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  <p15:guide id="4" orient="horz" pos="1056" userDrawn="1">
          <p15:clr>
            <a:srgbClr val="A4A3A4"/>
          </p15:clr>
        </p15:guide>
        <p15:guide id="5" orient="horz" pos="3888" userDrawn="1">
          <p15:clr>
            <a:srgbClr val="A4A3A4"/>
          </p15:clr>
        </p15:guide>
        <p15:guide id="6" orient="horz" pos="240" userDrawn="1">
          <p15:clr>
            <a:srgbClr val="A4A3A4"/>
          </p15:clr>
        </p15:guide>
        <p15:guide id="7" pos="2880" userDrawn="1">
          <p15:clr>
            <a:srgbClr val="A4A3A4"/>
          </p15:clr>
        </p15:guide>
        <p15:guide id="8" pos="395" userDrawn="1">
          <p15:clr>
            <a:srgbClr val="A4A3A4"/>
          </p15:clr>
        </p15:guide>
        <p15:guide id="9" pos="611" userDrawn="1">
          <p15:clr>
            <a:srgbClr val="A4A3A4"/>
          </p15:clr>
        </p15:guide>
        <p15:guide id="10" pos="5149" userDrawn="1">
          <p15:clr>
            <a:srgbClr val="A4A3A4"/>
          </p15:clr>
        </p15:guide>
        <p15:guide id="11" pos="4608" userDrawn="1">
          <p15:clr>
            <a:srgbClr val="A4A3A4"/>
          </p15:clr>
        </p15:guide>
        <p15:guide id="12" pos="35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>
      <p:cViewPr varScale="1">
        <p:scale>
          <a:sx n="176" d="100"/>
          <a:sy n="176" d="100"/>
        </p:scale>
        <p:origin x="-128" y="-344"/>
      </p:cViewPr>
      <p:guideLst>
        <p:guide orient="horz" pos="2160"/>
        <p:guide orient="horz" pos="2496"/>
        <p:guide orient="horz" pos="2880"/>
        <p:guide orient="horz" pos="1056"/>
        <p:guide orient="horz" pos="3888"/>
        <p:guide orient="horz" pos="240"/>
        <p:guide pos="2880"/>
        <p:guide pos="395"/>
        <p:guide pos="611"/>
        <p:guide pos="5149"/>
        <p:guide pos="4608"/>
        <p:guide pos="35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1680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customXml" Target="../customXml/item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t>12/11/14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12/11/14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ltGray"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t>12/11/14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0613" y="4267200"/>
            <a:ext cx="6345302" cy="1371600"/>
          </a:xfrm>
          <a:noFill/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0613" y="990600"/>
            <a:ext cx="6345302" cy="320040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7859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t>12/11/14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703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t>12/11/14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0613" y="381000"/>
            <a:ext cx="6230973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916" y="381000"/>
            <a:ext cx="1429121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198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t>12/11/14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9449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t>12/11/14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613" y="4876800"/>
            <a:ext cx="6345303" cy="1143000"/>
          </a:xfrm>
          <a:noFill/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613" y="2057401"/>
            <a:ext cx="6345303" cy="2666999"/>
          </a:xfrm>
        </p:spPr>
        <p:txBody>
          <a:bodyPr anchor="b">
            <a:normAutofit/>
          </a:bodyPr>
          <a:lstStyle>
            <a:lvl1pPr algn="l">
              <a:defRPr sz="4800" b="0" i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156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t>12/11/14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738" y="1676401"/>
            <a:ext cx="3525930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0612" y="1676400"/>
            <a:ext cx="3525930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9345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t>12/11/14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6458"/>
            <a:ext cx="3528363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76400"/>
            <a:ext cx="3528363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0612" y="2516458"/>
            <a:ext cx="3526775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612" y="1676400"/>
            <a:ext cx="3526775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612" y="381000"/>
            <a:ext cx="7202776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5768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t>12/11/14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511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t>12/11/14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9712D-992A-4AB1-A5C2-575F75921AA2}" type="datetimeFigureOut">
              <a:rPr lang="en-US" smtClean="0"/>
              <a:t>12/11/14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29627" y="4191000"/>
            <a:ext cx="2858244" cy="1524000"/>
          </a:xfr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0612" y="685800"/>
            <a:ext cx="4630356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9627" y="1676400"/>
            <a:ext cx="2858244" cy="243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803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2107" y="0"/>
            <a:ext cx="4458862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29627" y="4191000"/>
            <a:ext cx="2858244" cy="1524000"/>
          </a:xfr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9627" y="1676400"/>
            <a:ext cx="2858244" cy="2438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9995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4085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3CD9712D-992A-4AB1-A5C2-575F75921AA2}" type="datetimeFigureOut">
              <a:rPr lang="en-US" smtClean="0"/>
              <a:pPr/>
              <a:t>12/11/14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3999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0612" y="1676400"/>
            <a:ext cx="7202776" cy="4495800"/>
          </a:xfrm>
          <a:prstGeom prst="rect">
            <a:avLst/>
          </a:prstGeom>
          <a:solidFill>
            <a:schemeClr val="bg2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0612" y="381000"/>
            <a:ext cx="7202776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573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Clr>
          <a:schemeClr val="accent6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Dian Shi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Atomic Force Microscopy</a:t>
            </a:r>
          </a:p>
        </p:txBody>
      </p:sp>
    </p:spTree>
    <p:extLst>
      <p:ext uri="{BB962C8B-B14F-4D97-AF65-F5344CB8AC3E}">
        <p14:creationId xmlns:p14="http://schemas.microsoft.com/office/powerpoint/2010/main" val="75228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Imaging</a:t>
            </a:r>
          </a:p>
          <a:p>
            <a:pPr lvl="0"/>
            <a:r>
              <a:rPr lang="en-US" dirty="0" smtClean="0"/>
              <a:t>Spectroscopy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72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Dynamic mode with stiff cantilevers and small amplitudes</a:t>
            </a:r>
          </a:p>
          <a:p>
            <a:pPr lvl="1"/>
            <a:r>
              <a:rPr lang="en-US" dirty="0" smtClean="0"/>
              <a:t>Direct imaging of covalent bond structure (Dimas G. de </a:t>
            </a:r>
            <a:r>
              <a:rPr lang="en-US" dirty="0" err="1" smtClean="0"/>
              <a:t>Oteyza</a:t>
            </a:r>
            <a:r>
              <a:rPr lang="en-US" dirty="0" smtClean="0"/>
              <a:t>, </a:t>
            </a:r>
            <a:r>
              <a:rPr lang="en-US" i="1" dirty="0" smtClean="0"/>
              <a:t>et al</a:t>
            </a:r>
            <a:r>
              <a:rPr lang="en-US" dirty="0" smtClean="0"/>
              <a:t>.)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Developments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042906"/>
            <a:ext cx="5638800" cy="312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69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905000"/>
            <a:ext cx="7202776" cy="1143000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/>
              <a:t>Thank You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99348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970612" y="1981200"/>
            <a:ext cx="7202776" cy="4191000"/>
          </a:xfrm>
        </p:spPr>
        <p:txBody>
          <a:bodyPr/>
          <a:lstStyle/>
          <a:p>
            <a:pPr lvl="0"/>
            <a:endParaRPr lang="en-US" dirty="0" smtClean="0"/>
          </a:p>
          <a:p>
            <a:pPr lvl="0"/>
            <a:r>
              <a:rPr lang="en-US" dirty="0" smtClean="0"/>
              <a:t>Basic principles</a:t>
            </a:r>
          </a:p>
          <a:p>
            <a:pPr lvl="0"/>
            <a:r>
              <a:rPr lang="en-US" dirty="0" smtClean="0"/>
              <a:t>FM-AFM</a:t>
            </a:r>
          </a:p>
          <a:p>
            <a:pPr lvl="0"/>
            <a:r>
              <a:rPr lang="en-US" dirty="0" smtClean="0"/>
              <a:t>Applications</a:t>
            </a:r>
          </a:p>
          <a:p>
            <a:pPr lvl="0"/>
            <a:r>
              <a:rPr lang="en-US" dirty="0" smtClean="0"/>
              <a:t>New developments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970612" y="381000"/>
            <a:ext cx="7202776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Atomic Force Microscopy (AFM)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24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0" lvl="4" indent="0">
              <a:buNone/>
            </a:pPr>
            <a:endParaRPr lang="en-US" dirty="0" smtClean="0"/>
          </a:p>
          <a:p>
            <a:pPr marL="1097280" lvl="4" indent="0">
              <a:buNone/>
            </a:pPr>
            <a:endParaRPr lang="en-US" dirty="0"/>
          </a:p>
          <a:p>
            <a:pPr marL="1097280" lvl="4" indent="0">
              <a:buNone/>
            </a:pPr>
            <a:endParaRPr lang="en-US" dirty="0" smtClean="0"/>
          </a:p>
          <a:p>
            <a:pPr marL="1097280" lvl="4" indent="0">
              <a:buNone/>
            </a:pPr>
            <a:endParaRPr lang="en-US" dirty="0"/>
          </a:p>
          <a:p>
            <a:pPr marL="1097280" lvl="4" indent="0">
              <a:buNone/>
            </a:pPr>
            <a:endParaRPr lang="en-US" dirty="0" smtClean="0"/>
          </a:p>
          <a:p>
            <a:pPr marL="1097280" lvl="4" indent="0">
              <a:buNone/>
            </a:pPr>
            <a:endParaRPr lang="en-US" dirty="0"/>
          </a:p>
          <a:p>
            <a:pPr marL="1097280" lvl="4" indent="0">
              <a:buNone/>
            </a:pPr>
            <a:endParaRPr lang="en-US" dirty="0" smtClean="0"/>
          </a:p>
          <a:p>
            <a:pPr marL="1097280" lvl="4" indent="0">
              <a:buNone/>
            </a:pPr>
            <a:endParaRPr lang="en-US" dirty="0"/>
          </a:p>
          <a:p>
            <a:pPr marL="1097280" lvl="4" indent="0">
              <a:buNone/>
            </a:pPr>
            <a:endParaRPr lang="en-US" dirty="0" smtClean="0"/>
          </a:p>
          <a:p>
            <a:pPr marL="1097280" lvl="4" indent="0">
              <a:buNone/>
            </a:pPr>
            <a:endParaRPr lang="en-US" dirty="0"/>
          </a:p>
          <a:p>
            <a:pPr marL="1097280" lvl="4" indent="0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dirty="0" smtClean="0"/>
              <a:t>E</a:t>
            </a:r>
            <a:r>
              <a:rPr lang="en-US" sz="1200" dirty="0"/>
              <a:t>. Meyer. </a:t>
            </a:r>
            <a:r>
              <a:rPr lang="en-US" sz="1200" dirty="0" smtClean="0"/>
              <a:t>“Atomic </a:t>
            </a:r>
            <a:r>
              <a:rPr lang="en-US" sz="1200" dirty="0"/>
              <a:t>Force </a:t>
            </a:r>
            <a:r>
              <a:rPr lang="en-US" sz="1200" dirty="0" smtClean="0"/>
              <a:t>Microscopy.” </a:t>
            </a:r>
            <a:r>
              <a:rPr lang="en-US" sz="1200" i="1" dirty="0" smtClean="0"/>
              <a:t>Progress </a:t>
            </a:r>
            <a:r>
              <a:rPr lang="en-US" sz="1200" i="1" dirty="0"/>
              <a:t>in Surface Science</a:t>
            </a:r>
            <a:r>
              <a:rPr lang="en-US" sz="1200" dirty="0"/>
              <a:t>. 1992</a:t>
            </a:r>
            <a:endParaRPr lang="en-US" sz="1200" dirty="0" smtClean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Principles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734216"/>
            <a:ext cx="4419600" cy="367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0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Tip-sample forces</a:t>
            </a:r>
          </a:p>
          <a:p>
            <a:pPr lvl="1"/>
            <a:r>
              <a:rPr lang="en-US" dirty="0" smtClean="0"/>
              <a:t>Van der Waals, Electrostatic, Magnetic, Capillary, Ionic repulsion, Frictional</a:t>
            </a:r>
          </a:p>
          <a:p>
            <a:pPr lvl="0"/>
            <a:r>
              <a:rPr lang="en-US" dirty="0" smtClean="0"/>
              <a:t>Cantilever</a:t>
            </a:r>
            <a:endParaRPr lang="en-US" dirty="0"/>
          </a:p>
          <a:p>
            <a:pPr lvl="1"/>
            <a:r>
              <a:rPr lang="en-US" dirty="0" smtClean="0"/>
              <a:t>Stiffness </a:t>
            </a:r>
            <a:r>
              <a:rPr lang="en-US" i="1" dirty="0" smtClean="0"/>
              <a:t>k</a:t>
            </a:r>
            <a:r>
              <a:rPr lang="en-US" dirty="0" smtClean="0"/>
              <a:t>, Eigenfrequency    ,  Quality factor </a:t>
            </a:r>
            <a:r>
              <a:rPr lang="en-US" i="1" dirty="0" smtClean="0"/>
              <a:t>Q</a:t>
            </a:r>
            <a:r>
              <a:rPr lang="en-US" dirty="0" smtClean="0"/>
              <a:t>,               , Tip’s chemical structure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Principles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495800" y="3244334"/>
                <a:ext cx="4403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3244334"/>
                <a:ext cx="440313" cy="369332"/>
              </a:xfrm>
              <a:prstGeom prst="rect">
                <a:avLst/>
              </a:prstGeom>
              <a:blipFill rotWithShape="0">
                <a:blip r:embed="rId2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962960" y="3244334"/>
                <a:ext cx="10380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𝜕</m:t>
                      </m:r>
                      <m:f>
                        <m:fPr>
                          <m:type m:val="li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𝜕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960" y="3244334"/>
                <a:ext cx="1038040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116393" r="-28655" b="-175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339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Deflection sensor</a:t>
            </a:r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marL="0" lvl="0" indent="0">
              <a:buNone/>
            </a:pPr>
            <a:endParaRPr lang="en-US" sz="1200" dirty="0" smtClean="0"/>
          </a:p>
          <a:p>
            <a:pPr marL="0" lvl="0" indent="0">
              <a:buNone/>
            </a:pPr>
            <a:r>
              <a:rPr lang="en-US" sz="1200" dirty="0" smtClean="0"/>
              <a:t>(Meyer, 1992)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Principles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160494"/>
            <a:ext cx="5486400" cy="363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28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Operation mode</a:t>
            </a:r>
          </a:p>
          <a:p>
            <a:pPr lvl="1"/>
            <a:r>
              <a:rPr lang="en-US" dirty="0" smtClean="0"/>
              <a:t>Static (contact) mode</a:t>
            </a:r>
          </a:p>
          <a:p>
            <a:pPr lvl="1"/>
            <a:r>
              <a:rPr lang="en-US" dirty="0" smtClean="0"/>
              <a:t>Dynamic (noncontact) mode</a:t>
            </a:r>
            <a:endParaRPr lang="en-US" dirty="0"/>
          </a:p>
          <a:p>
            <a:pPr lvl="2"/>
            <a:r>
              <a:rPr lang="en-US" dirty="0" smtClean="0"/>
              <a:t>Amplitude-modulation (AM)</a:t>
            </a:r>
          </a:p>
          <a:p>
            <a:pPr lvl="2"/>
            <a:r>
              <a:rPr lang="en-US" dirty="0" smtClean="0"/>
              <a:t>Frequency-modulation (FM)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Principles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79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Experimental setup</a:t>
            </a:r>
          </a:p>
          <a:p>
            <a:pPr lvl="0"/>
            <a:endParaRPr lang="en-US" dirty="0"/>
          </a:p>
          <a:p>
            <a:pPr marL="0" lvl="0" indent="0">
              <a:buNone/>
            </a:pPr>
            <a:r>
              <a:rPr lang="en-US" sz="1200" dirty="0" smtClean="0"/>
              <a:t>(</a:t>
            </a:r>
            <a:r>
              <a:rPr lang="en-US" sz="1200" dirty="0" err="1" smtClean="0"/>
              <a:t>Giessibl</a:t>
            </a:r>
            <a:r>
              <a:rPr lang="en-US" sz="1200" dirty="0" smtClean="0"/>
              <a:t>, 2003)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FM-AFM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082103"/>
            <a:ext cx="4572000" cy="424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9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Experimental parameters</a:t>
            </a:r>
          </a:p>
          <a:p>
            <a:pPr lvl="1"/>
            <a:r>
              <a:rPr lang="en-US" dirty="0" smtClean="0"/>
              <a:t>Spring constant of the cantilever </a:t>
            </a:r>
            <a:r>
              <a:rPr lang="en-US" i="1" dirty="0" smtClean="0"/>
              <a:t>k</a:t>
            </a:r>
          </a:p>
          <a:p>
            <a:pPr lvl="1"/>
            <a:r>
              <a:rPr lang="en-US" dirty="0" smtClean="0"/>
              <a:t>Eigenfrequency of the cantilever </a:t>
            </a:r>
          </a:p>
          <a:p>
            <a:pPr lvl="1"/>
            <a:r>
              <a:rPr lang="en-US" dirty="0" smtClean="0"/>
              <a:t>The quality value of the cantilever </a:t>
            </a:r>
            <a:r>
              <a:rPr lang="en-US" i="1" dirty="0" smtClean="0"/>
              <a:t>Q</a:t>
            </a:r>
          </a:p>
          <a:p>
            <a:pPr lvl="1"/>
            <a:r>
              <a:rPr lang="en-US" dirty="0" smtClean="0"/>
              <a:t>The oscillation amplitude </a:t>
            </a:r>
            <a:r>
              <a:rPr lang="en-US" i="1" dirty="0" smtClean="0"/>
              <a:t>A</a:t>
            </a:r>
          </a:p>
          <a:p>
            <a:pPr lvl="1"/>
            <a:r>
              <a:rPr lang="en-US" dirty="0" smtClean="0"/>
              <a:t>He frequency shift of the cantilever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FM-AFM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218670" y="2425354"/>
                <a:ext cx="4403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670" y="2425354"/>
                <a:ext cx="440313" cy="369332"/>
              </a:xfrm>
              <a:prstGeom prst="rect">
                <a:avLst/>
              </a:prstGeom>
              <a:blipFill rotWithShape="0">
                <a:blip r:embed="rId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519983" y="3485290"/>
                <a:ext cx="5136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83" y="3485290"/>
                <a:ext cx="513602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727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Physical observables</a:t>
            </a:r>
          </a:p>
          <a:p>
            <a:pPr lvl="1"/>
            <a:r>
              <a:rPr lang="en-US" dirty="0" smtClean="0"/>
              <a:t>Frequency shift</a:t>
            </a:r>
          </a:p>
          <a:p>
            <a:pPr lvl="1"/>
            <a:r>
              <a:rPr lang="en-US" dirty="0" smtClean="0"/>
              <a:t>Average tunneling current</a:t>
            </a:r>
          </a:p>
          <a:p>
            <a:pPr lvl="1"/>
            <a:r>
              <a:rPr lang="en-US" dirty="0" smtClean="0"/>
              <a:t>Damping and dissipative forces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FM-AFM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55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Hexagonal design templat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accent4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Hexagonal design template" id="{699B46E6-0BF5-4F40-8108-3B66A2589EB2}" vid="{FB18B41F-6995-4495-BAC8-6848877324AF}"/>
    </a:ext>
  </a:extLst>
</a:theme>
</file>

<file path=ppt/theme/theme2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553AA20-4B5D-49AF-879B-967C234CE5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Hexagonal design slides</Template>
  <TotalTime>0</TotalTime>
  <Words>216</Words>
  <Application>Microsoft Macintosh PowerPoint</Application>
  <PresentationFormat>On-screen Show (4:3)</PresentationFormat>
  <Paragraphs>72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Hexagonal design template</vt:lpstr>
      <vt:lpstr>Atomic Force Microscopy</vt:lpstr>
      <vt:lpstr>Atomic Force Microscopy (AFM)</vt:lpstr>
      <vt:lpstr>Basic Principles</vt:lpstr>
      <vt:lpstr>Basic Principles</vt:lpstr>
      <vt:lpstr>Basic Principles</vt:lpstr>
      <vt:lpstr>Basic Principles</vt:lpstr>
      <vt:lpstr>FM-AFM</vt:lpstr>
      <vt:lpstr>FM-AFM</vt:lpstr>
      <vt:lpstr>FM-AFM</vt:lpstr>
      <vt:lpstr>Applications</vt:lpstr>
      <vt:lpstr>New Developments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2014-12-10T05:26:13Z</dcterms:created>
  <dcterms:modified xsi:type="dcterms:W3CDTF">2014-12-11T21:41:48Z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TC034605199991</vt:lpwstr>
  </property>
</Properties>
</file>